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6"/>
  </p:notesMasterIdLst>
  <p:handoutMasterIdLst>
    <p:handoutMasterId r:id="rId47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9" r:id="rId10"/>
    <p:sldId id="307" r:id="rId11"/>
    <p:sldId id="299" r:id="rId12"/>
    <p:sldId id="294" r:id="rId13"/>
    <p:sldId id="300" r:id="rId14"/>
    <p:sldId id="288" r:id="rId15"/>
    <p:sldId id="314" r:id="rId16"/>
    <p:sldId id="315" r:id="rId17"/>
    <p:sldId id="316" r:id="rId18"/>
    <p:sldId id="301" r:id="rId19"/>
    <p:sldId id="289" r:id="rId20"/>
    <p:sldId id="317" r:id="rId21"/>
    <p:sldId id="318" r:id="rId22"/>
    <p:sldId id="302" r:id="rId23"/>
    <p:sldId id="290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303" r:id="rId34"/>
    <p:sldId id="281" r:id="rId35"/>
    <p:sldId id="308" r:id="rId36"/>
    <p:sldId id="311" r:id="rId37"/>
    <p:sldId id="312" r:id="rId38"/>
    <p:sldId id="313" r:id="rId39"/>
    <p:sldId id="304" r:id="rId40"/>
    <p:sldId id="282" r:id="rId41"/>
    <p:sldId id="305" r:id="rId42"/>
    <p:sldId id="283" r:id="rId43"/>
    <p:sldId id="306" r:id="rId44"/>
    <p:sldId id="287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2F4D5D"/>
    <a:srgbClr val="DCE7F0"/>
    <a:srgbClr val="1D8D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7" autoAdjust="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16-12-2018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16-12-2018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12/16/2018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12/16/2018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12/16/2018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12/16/2018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12/16/2018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12/16/2018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12/16/2018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Software</a:t>
            </a:r>
          </a:p>
        </p:txBody>
      </p:sp>
    </p:spTree>
    <p:extLst>
      <p:ext uri="{BB962C8B-B14F-4D97-AF65-F5344CB8AC3E}">
        <p14:creationId xmlns:p14="http://schemas.microsoft.com/office/powerpoint/2010/main" val="382741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090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3.a Depth</a:t>
            </a:r>
          </a:p>
        </p:txBody>
      </p:sp>
    </p:spTree>
    <p:extLst>
      <p:ext uri="{BB962C8B-B14F-4D97-AF65-F5344CB8AC3E}">
        <p14:creationId xmlns:p14="http://schemas.microsoft.com/office/powerpoint/2010/main" val="292852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4ED04AA-91B8-4F88-9515-6897F45C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Sobel</a:t>
            </a:r>
            <a:r>
              <a:rPr lang="nl-BE" dirty="0"/>
              <a:t>-Feldman operator</a:t>
            </a:r>
          </a:p>
          <a:p>
            <a:r>
              <a:rPr lang="nl-BE" dirty="0"/>
              <a:t>≈ </a:t>
            </a:r>
            <a:r>
              <a:rPr lang="nl-BE" dirty="0" err="1"/>
              <a:t>Gradient</a:t>
            </a:r>
            <a:r>
              <a:rPr lang="nl-BE" dirty="0"/>
              <a:t> vector</a:t>
            </a:r>
          </a:p>
          <a:p>
            <a:r>
              <a:rPr lang="nl-BE" dirty="0" err="1"/>
              <a:t>Convolving</a:t>
            </a:r>
            <a:r>
              <a:rPr lang="nl-BE" dirty="0"/>
              <a:t> </a:t>
            </a:r>
            <a:r>
              <a:rPr lang="nl-BE" dirty="0" err="1"/>
              <a:t>kernel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depth</a:t>
            </a:r>
            <a:r>
              <a:rPr lang="nl-BE" dirty="0"/>
              <a:t> matrix</a:t>
            </a:r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FA90065-6484-474D-9F1A-90DB1F74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E0A7F-B87B-48B1-9265-A858A519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3AB74-4BBA-43FD-8C30-9269575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Detection of the diﬀerence in height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3230D0-32F6-4EB3-903F-A96F487F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82" y="1359036"/>
            <a:ext cx="3446318" cy="28766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F12F44-59BA-46D5-A491-F58FCBB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4" y="3940870"/>
            <a:ext cx="2839258" cy="2233828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FFFF48-60A5-4DF2-8671-A5FDB8D3A724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00321D-C86D-4014-9FA1-65A740A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67" y="3887999"/>
            <a:ext cx="2839258" cy="2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3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9652100-A5A7-415D-AAF1-F66499AA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Delete </a:t>
            </a:r>
            <a:r>
              <a:rPr lang="nl-BE" dirty="0" err="1"/>
              <a:t>noise</a:t>
            </a:r>
            <a:r>
              <a:rPr lang="nl-BE" dirty="0"/>
              <a:t> + </a:t>
            </a:r>
            <a:r>
              <a:rPr lang="nl-BE" dirty="0" err="1"/>
              <a:t>impossible</a:t>
            </a:r>
            <a:r>
              <a:rPr lang="nl-BE" dirty="0"/>
              <a:t> </a:t>
            </a:r>
            <a:r>
              <a:rPr lang="nl-BE" dirty="0" err="1"/>
              <a:t>elements</a:t>
            </a:r>
            <a:endParaRPr lang="nl-BE" dirty="0"/>
          </a:p>
          <a:p>
            <a:r>
              <a:rPr lang="nl-BE" dirty="0"/>
              <a:t> a &lt; x &lt; A; b &lt; y &lt; B; c &lt; </a:t>
            </a:r>
            <a:r>
              <a:rPr lang="nl-BE" dirty="0" err="1"/>
              <a:t>value</a:t>
            </a:r>
            <a:r>
              <a:rPr lang="nl-BE" dirty="0"/>
              <a:t> &lt; C</a:t>
            </a:r>
          </a:p>
          <a:p>
            <a:r>
              <a:rPr lang="nl-BE" dirty="0"/>
              <a:t> c = 30; C  = 500</a:t>
            </a:r>
          </a:p>
          <a:p>
            <a:r>
              <a:rPr lang="nl-BE" dirty="0" err="1"/>
              <a:t>Result</a:t>
            </a:r>
            <a:r>
              <a:rPr lang="nl-BE" dirty="0"/>
              <a:t> = </a:t>
            </a:r>
            <a:r>
              <a:rPr lang="nl-BE" dirty="0" err="1"/>
              <a:t>binary</a:t>
            </a:r>
            <a:r>
              <a:rPr lang="nl-BE" dirty="0"/>
              <a:t> matrix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217D52-5481-432D-B4F4-EEAD85A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3985C33-91FA-4A13-954C-D8529FDF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DF3DE5-5A34-42AB-B3EB-5F522BED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Filtering of the noise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633494-6A38-4B88-BA1D-54E91A9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3882059"/>
            <a:ext cx="2839258" cy="22379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B8D83F9-3E94-48D1-9568-321B4D14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81" y="3882060"/>
            <a:ext cx="2826050" cy="223794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15A0003-1E67-45EE-89CD-F869FD002948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04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AE1FE79-E23F-4304-B330-089AABBC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runs </a:t>
            </a:r>
            <a:r>
              <a:rPr lang="nl-BE" dirty="0" err="1"/>
              <a:t>from</a:t>
            </a:r>
            <a:r>
              <a:rPr lang="nl-BE" dirty="0"/>
              <a:t> top </a:t>
            </a:r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bottom</a:t>
            </a:r>
            <a:r>
              <a:rPr lang="nl-BE" dirty="0"/>
              <a:t> right</a:t>
            </a:r>
          </a:p>
          <a:p>
            <a:pPr lvl="1"/>
            <a:r>
              <a:rPr lang="nl-BE" dirty="0"/>
              <a:t>Value == 0?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No </a:t>
            </a: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Next </a:t>
            </a:r>
            <a:r>
              <a:rPr lang="nl-BE" dirty="0" err="1"/>
              <a:t>position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Surround</a:t>
            </a:r>
            <a:r>
              <a:rPr lang="nl-BE" dirty="0"/>
              <a:t>  object </a:t>
            </a:r>
            <a:r>
              <a:rPr lang="nl-BE" dirty="0" err="1"/>
              <a:t>with</a:t>
            </a:r>
            <a:r>
              <a:rPr lang="nl-BE" dirty="0"/>
              <a:t> ‘-1’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-1?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surrounded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Skip </a:t>
            </a:r>
            <a:r>
              <a:rPr lang="nl-BE" dirty="0" err="1"/>
              <a:t>to</a:t>
            </a:r>
            <a:r>
              <a:rPr lang="nl-BE" dirty="0"/>
              <a:t> next -1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E9F4E21-BD43-4B2A-B449-1CE3C02D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E1B5EE9-958D-45D8-A1C4-6B49461B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327941-13FB-4D6E-87A4-0950FC3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Find the outer 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E4145E-356E-4016-8538-0C20E368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30" y="1359036"/>
            <a:ext cx="2822693" cy="22374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2C6D8-4F0B-48B2-B01B-51E840DE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0" y="3902170"/>
            <a:ext cx="2822693" cy="2217829"/>
          </a:xfrm>
          <a:prstGeom prst="rect">
            <a:avLst/>
          </a:prstGeom>
        </p:spPr>
      </p:pic>
      <p:sp>
        <p:nvSpPr>
          <p:cNvPr id="13" name="Pijl: gekromd rechts 12">
            <a:extLst>
              <a:ext uri="{FF2B5EF4-FFF2-40B4-BE49-F238E27FC236}">
                <a16:creationId xmlns:a16="http://schemas.microsoft.com/office/drawing/2014/main" id="{8D419EA3-D3C3-44BD-926B-52ECAFFB4D16}"/>
              </a:ext>
            </a:extLst>
          </p:cNvPr>
          <p:cNvSpPr/>
          <p:nvPr/>
        </p:nvSpPr>
        <p:spPr>
          <a:xfrm>
            <a:off x="6758765" y="2834196"/>
            <a:ext cx="914400" cy="17022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55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3.b Overlap</a:t>
            </a:r>
          </a:p>
        </p:txBody>
      </p:sp>
    </p:spTree>
    <p:extLst>
      <p:ext uri="{BB962C8B-B14F-4D97-AF65-F5344CB8AC3E}">
        <p14:creationId xmlns:p14="http://schemas.microsoft.com/office/powerpoint/2010/main" val="17289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8E7E78B-C157-4FC4-9E5D-37CB24A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064" y="1702656"/>
            <a:ext cx="2793400" cy="2300447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8FCF1F-2A67-42D1-8851-47E500CB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504F7D2-03F4-4268-88F5-F2D21C8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A9612E-F027-4882-A1C0-3961EC39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Combine Depth and RGB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6E128D-7A2C-4D35-9A16-6DECBD1EA5FE}"/>
              </a:ext>
            </a:extLst>
          </p:cNvPr>
          <p:cNvSpPr/>
          <p:nvPr/>
        </p:nvSpPr>
        <p:spPr>
          <a:xfrm>
            <a:off x="9458164" y="3955820"/>
            <a:ext cx="31372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Retrieved from </a:t>
            </a:r>
            <a:r>
              <a:rPr lang="en-US" sz="900" dirty="0" err="1"/>
              <a:t>Researchgate</a:t>
            </a:r>
            <a:r>
              <a:rPr lang="en-US" sz="900" dirty="0"/>
              <a:t> </a:t>
            </a:r>
            <a:r>
              <a:rPr lang="en-US" sz="900" baseline="30000" dirty="0"/>
              <a:t>1</a:t>
            </a:r>
            <a:endParaRPr lang="en-US" sz="9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361FF6F-352F-4D1A-90A5-7C1F683A3483}"/>
              </a:ext>
            </a:extLst>
          </p:cNvPr>
          <p:cNvSpPr/>
          <p:nvPr/>
        </p:nvSpPr>
        <p:spPr>
          <a:xfrm>
            <a:off x="549351" y="5956084"/>
            <a:ext cx="96728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900" dirty="0"/>
              <a:t> </a:t>
            </a:r>
            <a:r>
              <a:rPr lang="en-US" sz="900" i="1" dirty="0"/>
              <a:t>Calibration of Kinect for Xbox One and Comparison between the Two Generations of Microsoft Sensors, </a:t>
            </a:r>
            <a:r>
              <a:rPr lang="en-US" sz="900" dirty="0"/>
              <a:t>Diana </a:t>
            </a:r>
            <a:r>
              <a:rPr lang="en-US" sz="900" dirty="0" err="1"/>
              <a:t>Pagliari</a:t>
            </a:r>
            <a:r>
              <a:rPr lang="en-US" sz="900" dirty="0"/>
              <a:t> (01/10/2015), Retrieved 16/12/2018 from www.researchgate.net</a:t>
            </a:r>
            <a:endParaRPr lang="nl-BE" sz="900" i="1" u="sng" dirty="0"/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7EA850F4-C6F5-4568-99D1-FFAB017B615F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Crop</a:t>
            </a:r>
            <a:r>
              <a:rPr lang="nl-BE" dirty="0"/>
              <a:t> </a:t>
            </a:r>
            <a:r>
              <a:rPr lang="nl-BE" dirty="0" err="1"/>
              <a:t>height</a:t>
            </a:r>
            <a:r>
              <a:rPr lang="nl-BE" dirty="0"/>
              <a:t> Depth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width</a:t>
            </a:r>
            <a:r>
              <a:rPr lang="nl-BE" dirty="0"/>
              <a:t> RGB</a:t>
            </a:r>
          </a:p>
          <a:p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proportion</a:t>
            </a:r>
            <a:r>
              <a:rPr lang="nl-BE" dirty="0"/>
              <a:t> pixels (1x1 ≈ 3x3)</a:t>
            </a:r>
          </a:p>
          <a:p>
            <a:r>
              <a:rPr lang="nl-BE" dirty="0"/>
              <a:t>Map Depth </a:t>
            </a:r>
            <a:r>
              <a:rPr lang="nl-BE" dirty="0" err="1"/>
              <a:t>to</a:t>
            </a:r>
            <a:r>
              <a:rPr lang="nl-BE" dirty="0"/>
              <a:t> RGB</a:t>
            </a:r>
          </a:p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88D568-0CA4-47FF-9883-7C2B110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14" y="3211982"/>
            <a:ext cx="3172165" cy="24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9EE21A7-90AA-4915-891A-A7B89B29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thicker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  <a:p>
            <a:r>
              <a:rPr lang="nl-BE" dirty="0"/>
              <a:t>Run </a:t>
            </a:r>
            <a:r>
              <a:rPr lang="nl-BE" dirty="0" err="1"/>
              <a:t>through</a:t>
            </a:r>
            <a:r>
              <a:rPr lang="nl-BE" dirty="0"/>
              <a:t> matrix in 4 </a:t>
            </a:r>
            <a:r>
              <a:rPr lang="nl-BE" dirty="0" err="1"/>
              <a:t>directions</a:t>
            </a:r>
            <a:endParaRPr lang="nl-BE" dirty="0"/>
          </a:p>
          <a:p>
            <a:pPr lvl="1"/>
            <a:r>
              <a:rPr lang="nl-BE" dirty="0"/>
              <a:t>Value = (0;0;0) </a:t>
            </a:r>
            <a:r>
              <a:rPr lang="nl-BE" dirty="0" err="1"/>
              <a:t>until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== (0;0;255)</a:t>
            </a:r>
          </a:p>
          <a:p>
            <a:r>
              <a:rPr lang="nl-BE" dirty="0" err="1"/>
              <a:t>Clears</a:t>
            </a:r>
            <a:r>
              <a:rPr lang="nl-BE" dirty="0"/>
              <a:t> small </a:t>
            </a:r>
            <a:r>
              <a:rPr lang="nl-BE" dirty="0" err="1"/>
              <a:t>imperfections</a:t>
            </a: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A3471EF-E85E-4894-93BB-D6D80432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731A8B-80EC-461F-8AA8-32772AEA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32F8F5-2E95-4160-A057-DC8920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Crop the matrix to the basket</a:t>
            </a:r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2AED773-BF5A-4C47-A82A-BF8F49BBD0F1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5F3091-460F-433A-88ED-4E5F1AA0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3784140"/>
            <a:ext cx="2999569" cy="21131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9CD424-DC58-4C8F-B53D-D91967F5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0" y="3784140"/>
            <a:ext cx="2999569" cy="21076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13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11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Step 1: </a:t>
            </a:r>
            <a:r>
              <a:rPr lang="nl-BE" dirty="0" err="1"/>
              <a:t>Converting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greyscale</a:t>
            </a:r>
            <a:endParaRPr lang="nl-BE" dirty="0"/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77" y="1044609"/>
            <a:ext cx="2643764" cy="1868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0" y="2710038"/>
            <a:ext cx="3586579" cy="26081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09" y="3073951"/>
            <a:ext cx="2653675" cy="1868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2" y="5094415"/>
            <a:ext cx="2643763" cy="1844666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3746377" y="1978983"/>
            <a:ext cx="545957" cy="1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3746377" y="3781878"/>
            <a:ext cx="630300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3746377" y="3781878"/>
            <a:ext cx="594780" cy="235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3697554" y="1696928"/>
            <a:ext cx="7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3697554" y="3382765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3586579" y="5580464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7104784" y="2058874"/>
            <a:ext cx="693475" cy="17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7167959" y="3854379"/>
            <a:ext cx="63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7136889" y="3942472"/>
            <a:ext cx="661370" cy="219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7342930" y="2484831"/>
            <a:ext cx="10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6970324" y="340475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7451520" y="5155792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8391561" y="2854163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4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2: Blurring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D6DCD5D-95FF-4D97-86A9-EACB7CA36C5F}"/>
              </a:ext>
            </a:extLst>
          </p:cNvPr>
          <p:cNvSpPr txBox="1"/>
          <p:nvPr/>
        </p:nvSpPr>
        <p:spPr>
          <a:xfrm>
            <a:off x="517591" y="994952"/>
            <a:ext cx="47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/>
                </a:solidFill>
              </a:rPr>
              <a:t>First a </a:t>
            </a:r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than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804" y="3338055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503744" y="2782847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686299" y="3338055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7792048" y="3323302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06" y="3338055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207018" y="2953970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8802756" y="2926263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9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3: </a:t>
            </a:r>
            <a:r>
              <a:rPr lang="nl-BE" dirty="0" err="1"/>
              <a:t>Edge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11372" y="2907108"/>
            <a:ext cx="1207362" cy="12391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04004" y="2348555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69587" y="2800868"/>
            <a:ext cx="1207362" cy="12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2" y="1913471"/>
            <a:ext cx="3965666" cy="28719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2829151"/>
            <a:ext cx="1968210" cy="11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1EABDE4-A397-45E5-A930-33F1D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convolutions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623123" y="1812568"/>
            <a:ext cx="2201737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00000000000000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9D503D-D4F0-4FBC-8833-4B901B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6" y="107632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0" y="56224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5A5AD1-5952-4980-83BC-E3C8A0F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Grouping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1155837"/>
            <a:ext cx="6926674" cy="4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96606" y="110413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pixel: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pixel is black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Count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same</a:t>
            </a:r>
            <a:r>
              <a:rPr lang="nl-BE" dirty="0">
                <a:solidFill>
                  <a:srgbClr val="1D8DB0"/>
                </a:solidFill>
              </a:rPr>
              <a:t> pixels </a:t>
            </a:r>
            <a:r>
              <a:rPr lang="nl-BE" dirty="0" err="1">
                <a:solidFill>
                  <a:srgbClr val="1D8DB0"/>
                </a:solidFill>
              </a:rPr>
              <a:t>values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that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amount</a:t>
            </a:r>
            <a:r>
              <a:rPr lang="nl-BE" dirty="0">
                <a:solidFill>
                  <a:srgbClr val="1D8DB0"/>
                </a:solidFill>
              </a:rPr>
              <a:t> of pixels is big </a:t>
            </a:r>
            <a:r>
              <a:rPr lang="nl-BE" dirty="0" err="1">
                <a:solidFill>
                  <a:srgbClr val="1D8DB0"/>
                </a:solidFill>
              </a:rPr>
              <a:t>enough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Search </a:t>
            </a:r>
            <a:r>
              <a:rPr lang="nl-BE" dirty="0" err="1">
                <a:solidFill>
                  <a:srgbClr val="1D8DB0"/>
                </a:solidFill>
              </a:rPr>
              <a:t>for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br>
              <a:rPr lang="nl-BE" dirty="0">
                <a:solidFill>
                  <a:srgbClr val="1D8DB0"/>
                </a:solidFill>
              </a:rPr>
            </a:br>
            <a:r>
              <a:rPr lang="nl-BE" dirty="0">
                <a:solidFill>
                  <a:srgbClr val="1D8DB0"/>
                </a:solidFill>
              </a:rPr>
              <a:t>(No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found? -&gt; </a:t>
            </a:r>
            <a:r>
              <a:rPr lang="nl-BE" dirty="0" err="1">
                <a:solidFill>
                  <a:srgbClr val="1D8DB0"/>
                </a:solidFill>
              </a:rPr>
              <a:t>assign</a:t>
            </a:r>
            <a:r>
              <a:rPr lang="nl-BE" dirty="0">
                <a:solidFill>
                  <a:srgbClr val="1D8DB0"/>
                </a:solidFill>
              </a:rPr>
              <a:t> new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matrix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74" y="2370308"/>
            <a:ext cx="3533677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AFE5F6-162E-451C-9344-6AF17F84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152405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 (right-top </a:t>
            </a:r>
            <a:r>
              <a:rPr lang="nl-BE" dirty="0" err="1">
                <a:solidFill>
                  <a:srgbClr val="1D8DB0"/>
                </a:solidFill>
              </a:rPr>
              <a:t>to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left-bottom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not</a:t>
            </a:r>
            <a:r>
              <a:rPr lang="nl-BE" dirty="0">
                <a:solidFill>
                  <a:srgbClr val="1D8DB0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there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another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X-pixels below </a:t>
            </a:r>
            <a:r>
              <a:rPr lang="nl-BE" dirty="0" err="1">
                <a:solidFill>
                  <a:srgbClr val="1D8DB0"/>
                </a:solidFill>
              </a:rPr>
              <a:t>this</a:t>
            </a:r>
            <a:r>
              <a:rPr lang="nl-BE" dirty="0">
                <a:solidFill>
                  <a:srgbClr val="1D8DB0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Replace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of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bottom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with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top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168A91-F8FB-4EFC-8406-5227BA0F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Drawing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87" y="1102045"/>
            <a:ext cx="6573589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Gathering 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Non-optimal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 get whitened </a:t>
            </a:r>
            <a:r>
              <a:rPr lang="en-US" dirty="0">
                <a:solidFill>
                  <a:srgbClr val="FF0000"/>
                </a:solidFill>
              </a:rPr>
              <a:t>(in </a:t>
            </a:r>
            <a:r>
              <a:rPr lang="en-US" dirty="0" err="1">
                <a:solidFill>
                  <a:srgbClr val="FF0000"/>
                </a:solidFill>
              </a:rPr>
              <a:t>deze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stap</a:t>
            </a:r>
            <a:r>
              <a:rPr lang="en-US" dirty="0">
                <a:solidFill>
                  <a:srgbClr val="FF0000"/>
                </a:solidFill>
              </a:rPr>
              <a:t> al??)</a:t>
            </a: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/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Rotating each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Between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Precision of 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∗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l-G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blipFill>
                <a:blip r:embed="rId3"/>
                <a:stretch>
                  <a:fillRect l="-74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9" y="1178912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576000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all optimal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matrix and its 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DEFEA11-21B6-4121-86EC-82847D02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256135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1095</Words>
  <Application>Microsoft Office PowerPoint</Application>
  <PresentationFormat>Breedbeeld</PresentationFormat>
  <Paragraphs>428</Paragraphs>
  <Slides>43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Corbel</vt:lpstr>
      <vt:lpstr>Wingdings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4. Software</vt:lpstr>
      <vt:lpstr>Table of contents</vt:lpstr>
      <vt:lpstr>3.a Depth</vt:lpstr>
      <vt:lpstr>Step 1: Detection of the diﬀerence in height</vt:lpstr>
      <vt:lpstr>Step 2: Filtering of the noise</vt:lpstr>
      <vt:lpstr>Step 3: Find the outer edge</vt:lpstr>
      <vt:lpstr>Table of contents</vt:lpstr>
      <vt:lpstr>3.b Overlap</vt:lpstr>
      <vt:lpstr>Step 1: Combine Depth and RGB</vt:lpstr>
      <vt:lpstr>Step 2: Crop the matrix to the basket</vt:lpstr>
      <vt:lpstr>Table of contents</vt:lpstr>
      <vt:lpstr>3.c Colour</vt:lpstr>
      <vt:lpstr>PowerPoint-presentatie</vt:lpstr>
      <vt:lpstr>Step 2: Blurring</vt:lpstr>
      <vt:lpstr>Step 3: Edge detection</vt:lpstr>
      <vt:lpstr>Problem with convolutions</vt:lpstr>
      <vt:lpstr>Step 4: Thresholding edge</vt:lpstr>
      <vt:lpstr>Step 5: Grouping</vt:lpstr>
      <vt:lpstr>PowerPoint-presentatie</vt:lpstr>
      <vt:lpstr>Step 6: Regrouping</vt:lpstr>
      <vt:lpstr>Step 7: Drawing boundary boxes 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6. Flaws</vt:lpstr>
      <vt:lpstr>Table of contents</vt:lpstr>
      <vt:lpstr>7. GUI</vt:lpstr>
      <vt:lpstr>Table of contents</vt:lpstr>
      <vt:lpstr>8.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2018-12-16T23:35:44Z</dcterms:modified>
</cp:coreProperties>
</file>